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83" r:id="rId1"/>
    <p:sldMasterId id="2147483796" r:id="rId2"/>
  </p:sldMasterIdLst>
  <p:notesMasterIdLst>
    <p:notesMasterId r:id="rId15"/>
  </p:notesMasterIdLst>
  <p:handoutMasterIdLst>
    <p:handoutMasterId r:id="rId16"/>
  </p:handoutMasterIdLst>
  <p:sldIdLst>
    <p:sldId id="274" r:id="rId3"/>
    <p:sldId id="299" r:id="rId4"/>
    <p:sldId id="288" r:id="rId5"/>
    <p:sldId id="297" r:id="rId6"/>
    <p:sldId id="298" r:id="rId7"/>
    <p:sldId id="289" r:id="rId8"/>
    <p:sldId id="290" r:id="rId9"/>
    <p:sldId id="291" r:id="rId10"/>
    <p:sldId id="292" r:id="rId11"/>
    <p:sldId id="293" r:id="rId12"/>
    <p:sldId id="294" r:id="rId13"/>
    <p:sldId id="282" r:id="rId1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kasunic" initials="kaz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3995"/>
    <a:srgbClr val="99CC00"/>
    <a:srgbClr val="6699CC"/>
    <a:srgbClr val="660000"/>
    <a:srgbClr val="9081BC"/>
    <a:srgbClr val="CC9A1F"/>
    <a:srgbClr val="003366"/>
    <a:srgbClr val="3C4F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35" y="2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80" d="100"/>
          <a:sy n="80" d="100"/>
        </p:scale>
        <p:origin x="-2898" y="-60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1"/>
          <p:cNvSpPr>
            <a:spLocks noChangeArrowheads="1"/>
          </p:cNvSpPr>
          <p:nvPr/>
        </p:nvSpPr>
        <p:spPr bwMode="auto">
          <a:xfrm>
            <a:off x="4114800" y="8731250"/>
            <a:ext cx="215741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84" tIns="0" rIns="19084" bIns="0" anchor="b"/>
          <a:lstStyle/>
          <a:p>
            <a:pPr algn="r" defTabSz="957263">
              <a:lnSpc>
                <a:spcPct val="89000"/>
              </a:lnSpc>
              <a:spcBef>
                <a:spcPct val="40000"/>
              </a:spcBef>
            </a:pPr>
            <a:r>
              <a:rPr lang="en-US" sz="900" dirty="0"/>
              <a:t>© 2012 Carnegie Mellon University</a:t>
            </a:r>
          </a:p>
          <a:p>
            <a:pPr defTabSz="957263">
              <a:lnSpc>
                <a:spcPct val="89000"/>
              </a:lnSpc>
              <a:spcBef>
                <a:spcPct val="40000"/>
              </a:spcBef>
            </a:pPr>
            <a:r>
              <a:rPr lang="en-US" sz="800" i="1" dirty="0">
                <a:latin typeface="Times New Roman" charset="0"/>
              </a:rPr>
              <a:t>  </a:t>
            </a:r>
          </a:p>
        </p:txBody>
      </p:sp>
      <p:sp>
        <p:nvSpPr>
          <p:cNvPr id="26627" name="Rectangle 12"/>
          <p:cNvSpPr>
            <a:spLocks noChangeArrowheads="1"/>
          </p:cNvSpPr>
          <p:nvPr/>
        </p:nvSpPr>
        <p:spPr bwMode="auto">
          <a:xfrm>
            <a:off x="6519863" y="8874125"/>
            <a:ext cx="336550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5" tIns="44527" rIns="89055" bIns="44527">
            <a:spAutoFit/>
          </a:bodyPr>
          <a:lstStyle/>
          <a:p>
            <a:pPr algn="ctr" defTabSz="909638" eaLnBrk="0" hangingPunct="0">
              <a:lnSpc>
                <a:spcPct val="90000"/>
              </a:lnSpc>
              <a:spcBef>
                <a:spcPct val="0"/>
              </a:spcBef>
            </a:pPr>
            <a:fld id="{4C1E4C2E-0C4E-461B-A439-B597A7A1E13E}" type="slidenum">
              <a:rPr lang="en-US" b="1"/>
              <a:pPr algn="ctr" defTabSz="909638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26628" name="Line 15"/>
          <p:cNvSpPr>
            <a:spLocks noChangeShapeType="1"/>
          </p:cNvSpPr>
          <p:nvPr/>
        </p:nvSpPr>
        <p:spPr bwMode="auto">
          <a:xfrm flipH="1">
            <a:off x="231775" y="8758238"/>
            <a:ext cx="65468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300" tIns="46150" rIns="92300" bIns="46150" anchor="ctr">
            <a:spAutoFit/>
          </a:bodyPr>
          <a:lstStyle/>
          <a:p>
            <a:endParaRPr lang="en-US" dirty="0"/>
          </a:p>
        </p:txBody>
      </p:sp>
      <p:pic>
        <p:nvPicPr>
          <p:cNvPr id="26629" name="Picture 16" descr="SEI_CMU_1Line_B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5075"/>
            <a:ext cx="37687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4537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I_CMU_1Line_B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8991600"/>
            <a:ext cx="3768725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28600" y="-15036"/>
            <a:ext cx="2627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Leading a Development Team: Introduction</a:t>
            </a:r>
            <a:endParaRPr lang="en-US" dirty="0"/>
          </a:p>
        </p:txBody>
      </p:sp>
      <p:sp>
        <p:nvSpPr>
          <p:cNvPr id="21" name="Slide Image Placeholder 20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158758" y="9002524"/>
            <a:ext cx="699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BDC2872-2FBB-4BEA-8FCB-EC55DE18EF5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23" name="Notes Placeholder 22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91000" y="9002524"/>
            <a:ext cx="215956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© 2012 Carnegie Mellon University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8241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5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341313" indent="-160338" algn="l" rtl="0" eaLnBrk="0" fontAlgn="base" hangingPunct="0">
      <a:spcBef>
        <a:spcPct val="30000"/>
      </a:spcBef>
      <a:spcAft>
        <a:spcPct val="0"/>
      </a:spcAft>
      <a:buFont typeface="Arial" pitchFamily="34" charset="0"/>
      <a:buChar char="•"/>
      <a:tabLst/>
      <a:defRPr sz="105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573088" indent="-231775" algn="l" rtl="0" eaLnBrk="0" fontAlgn="base" hangingPunct="0">
      <a:spcBef>
        <a:spcPct val="30000"/>
      </a:spcBef>
      <a:spcAft>
        <a:spcPct val="0"/>
      </a:spcAft>
      <a:buFont typeface="Courier New" pitchFamily="49" charset="0"/>
      <a:buChar char="o"/>
      <a:tabLst/>
      <a:defRPr sz="105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indent="0" algn="l" rtl="0" eaLnBrk="0" fontAlgn="base" hangingPunct="0">
      <a:spcBef>
        <a:spcPct val="30000"/>
      </a:spcBef>
      <a:spcAft>
        <a:spcPct val="0"/>
      </a:spcAft>
      <a:buNone/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Image Placeholder 2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" name="Notes Placeholder 23"/>
          <p:cNvSpPr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265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6425"/>
            <a:ext cx="5143500" cy="4181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515926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8013"/>
            <a:ext cx="5140325" cy="41798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1976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>
          <a:xfrm>
            <a:off x="933450" y="4416425"/>
            <a:ext cx="5143500" cy="418147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Do introductions before moving to next page.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79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031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09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938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</p:spPr>
      </p:sp>
      <p:sp>
        <p:nvSpPr>
          <p:cNvPr id="4" name="Notes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837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789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395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588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17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2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43" name="Picture 20" descr="SEI_CMU_1Line_Blk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14863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4367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4273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165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319524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429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5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July 2012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0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3213100" y="3165475"/>
            <a:ext cx="5016500" cy="320675"/>
          </a:xfrm>
          <a:ln w="6350"/>
        </p:spPr>
        <p:txBody>
          <a:bodyPr lIns="91440" tIns="45720" rIns="91440" bIns="45720" anchor="ctr">
            <a:spAutoFit/>
          </a:bodyPr>
          <a:lstStyle>
            <a:lvl1pPr>
              <a:spcAft>
                <a:spcPct val="0"/>
              </a:spcAft>
              <a:tabLst>
                <a:tab pos="2463800" algn="l"/>
              </a:tabLst>
              <a:defRPr sz="15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7726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2973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23927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8408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805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61390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0978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55707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399898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567446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3053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7242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65074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3392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1886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956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80694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278406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083675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417290"/>
            <a:ext cx="8505825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Team Leader	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Introduction	©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67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81" r:id="rId13"/>
    <p:sldLayoutId id="2147483782" r:id="rId14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546100"/>
            <a:ext cx="85058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406400"/>
            <a:ext cx="9144000" cy="1588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6248400" y="6575425"/>
            <a:ext cx="2355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 sz="800" b="1" dirty="0">
                <a:solidFill>
                  <a:srgbClr val="000000"/>
                </a:solidFill>
              </a:rPr>
              <a:t>© 2012 Carnegie Mellon University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03200" y="101600"/>
            <a:ext cx="533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43938" y="6565900"/>
            <a:ext cx="323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BED4304D-CDA4-4FA1-AEB0-E367D55D66BE}" type="slidenum">
              <a:rPr lang="en-US" sz="900" b="1">
                <a:solidFill>
                  <a:srgbClr val="000000"/>
                </a:solidFill>
              </a:rPr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3556000" y="101600"/>
            <a:ext cx="5334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algn="r"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July 2012</a:t>
            </a:r>
          </a:p>
        </p:txBody>
      </p:sp>
    </p:spTree>
    <p:extLst>
      <p:ext uri="{BB962C8B-B14F-4D97-AF65-F5344CB8AC3E}">
        <p14:creationId xmlns:p14="http://schemas.microsoft.com/office/powerpoint/2010/main" val="58738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../M7.%20Managing%20Quality/L07.%20Managing%20Quality.pptx" TargetMode="External"/><Relationship Id="rId7" Type="http://schemas.openxmlformats.org/officeDocument/2006/relationships/hyperlink" Target="../M11.%20Conclusion/L11.%20Conclusion.ppt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../M10.%20Capstone%20Exercise/EX10%20-%20Capstone.docx" TargetMode="External"/><Relationship Id="rId5" Type="http://schemas.openxmlformats.org/officeDocument/2006/relationships/hyperlink" Target="../M9.%20Getting%20Better%20At%20It/L09.%20Getting%20Better%20At%20It.pptx" TargetMode="External"/><Relationship Id="rId4" Type="http://schemas.openxmlformats.org/officeDocument/2006/relationships/hyperlink" Target="../M8.%20Reporting%20to%20Management/L08.%20Reporting%20to%20Management.pptx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../M4.%20Process%20Discipline/L04.%20Process%20Discipline.pptx" TargetMode="External"/><Relationship Id="rId3" Type="http://schemas.openxmlformats.org/officeDocument/2006/relationships/hyperlink" Target="../M1.%20Team%20Leader/L01.%20TSP%20Team%20Leader.pptx" TargetMode="External"/><Relationship Id="rId7" Type="http://schemas.openxmlformats.org/officeDocument/2006/relationships/hyperlink" Target="../M4.%20Process%20Discipline/EX4A%20-%20Initial%20Weekly%20Meeting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../M3.%20TSP%20Launch/TSP%20Plan%20-%20A%20Guided%20Tour.docx" TargetMode="External"/><Relationship Id="rId5" Type="http://schemas.openxmlformats.org/officeDocument/2006/relationships/hyperlink" Target="../M3.%20TSP%20Launch/L03.%20Team%20Launch.pptx" TargetMode="External"/><Relationship Id="rId4" Type="http://schemas.openxmlformats.org/officeDocument/2006/relationships/hyperlink" Target="../M2.%20TSP%20Overview/L02.%20TSP%20Overview.pptx" TargetMode="External"/><Relationship Id="rId9" Type="http://schemas.openxmlformats.org/officeDocument/2006/relationships/hyperlink" Target="../M4.%20Process%20Discipline/EX4B%20-%20Rogue%20Pilot.docx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../M7.%20Managing%20Quality/L07.%20Managing%20Quality.pptx" TargetMode="External"/><Relationship Id="rId3" Type="http://schemas.openxmlformats.org/officeDocument/2006/relationships/hyperlink" Target="../M4.%20Process%20Discipline/Darker%20Shades%20of%20Blue.pdf" TargetMode="External"/><Relationship Id="rId7" Type="http://schemas.openxmlformats.org/officeDocument/2006/relationships/hyperlink" Target="../M6.%20Managing%20the%20Plan/EX6%20-%20Managing%20the%20Plan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../M5.%20Managing%20the%20Plan/L05.%20Managing%20the%20Plan.pptx" TargetMode="External"/><Relationship Id="rId5" Type="http://schemas.openxmlformats.org/officeDocument/2006/relationships/hyperlink" Target="../M6.%20Managing%20the%20Plan/L06.%20Managing%20the%20Plan.pptx" TargetMode="External"/><Relationship Id="rId4" Type="http://schemas.openxmlformats.org/officeDocument/2006/relationships/hyperlink" Target="../M5.%20Leading%20the%20Team/L05.%20Leading%20the%20Team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9"/>
          <p:cNvSpPr txBox="1">
            <a:spLocks noChangeArrowheads="1"/>
          </p:cNvSpPr>
          <p:nvPr/>
        </p:nvSpPr>
        <p:spPr bwMode="auto">
          <a:xfrm>
            <a:off x="3961010" y="3158754"/>
            <a:ext cx="42495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ＭＳ Ｐゴシック" charset="-128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2000" b="0" spc="200" dirty="0" smtClean="0">
                <a:solidFill>
                  <a:srgbClr val="002060"/>
                </a:solidFill>
              </a:rPr>
              <a:t>Leading a Development Team</a:t>
            </a:r>
            <a:endParaRPr lang="en-US" b="0" spc="200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2660" y="2450785"/>
            <a:ext cx="2573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Introduction</a:t>
            </a:r>
            <a:endParaRPr lang="en-US" sz="3200" b="1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114800" y="3035560"/>
            <a:ext cx="4114800" cy="0"/>
          </a:xfrm>
          <a:prstGeom prst="line">
            <a:avLst/>
          </a:prstGeom>
          <a:noFill/>
          <a:ln w="76200" cap="flat" cmpd="sng" algn="ctr">
            <a:solidFill>
              <a:srgbClr val="00206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7"/>
          <p:cNvSpPr>
            <a:spLocks noGrp="1" noChangeArrowheads="1"/>
          </p:cNvSpPr>
          <p:nvPr>
            <p:ph type="title"/>
          </p:nvPr>
        </p:nvSpPr>
        <p:spPr>
          <a:xfrm>
            <a:off x="257175" y="649287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Course Agenda - Day 3</a:t>
            </a:r>
          </a:p>
        </p:txBody>
      </p:sp>
      <p:graphicFrame>
        <p:nvGraphicFramePr>
          <p:cNvPr id="116768" name="Group 3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694890"/>
              </p:ext>
            </p:extLst>
          </p:nvPr>
        </p:nvGraphicFramePr>
        <p:xfrm>
          <a:off x="817563" y="1295400"/>
          <a:ext cx="7454900" cy="5106898"/>
        </p:xfrm>
        <a:graphic>
          <a:graphicData uri="http://schemas.openxmlformats.org/drawingml/2006/table">
            <a:tbl>
              <a:tblPr/>
              <a:tblGrid>
                <a:gridCol w="1174750"/>
                <a:gridCol w="6280150"/>
              </a:tblGrid>
              <a:tr h="433373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8:00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Continental Breakfast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8:30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Managing Quality, cont.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73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9:00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Reporting to Management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69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10:00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73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10:15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Exercise. Reporting to Management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380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11:15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Getting Better At It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73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11:45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Lunch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12:45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Capstone Exercise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2:15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2:30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Capstone Exercise, cont.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3:15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Conclusion and Evaluation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3:45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Adjourn</a:t>
                      </a:r>
                    </a:p>
                  </a:txBody>
                  <a:tcPr marL="108000" marR="108000" marT="0" marB="107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>
            <a:hlinkClick r:id="rId3" action="ppaction://hlinkpres?slideindex=1&amp;slidetitle="/>
          </p:cNvPr>
          <p:cNvSpPr/>
          <p:nvPr/>
        </p:nvSpPr>
        <p:spPr bwMode="auto">
          <a:xfrm>
            <a:off x="4572000" y="1689100"/>
            <a:ext cx="45720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ectangle 4">
            <a:hlinkClick r:id="rId4" action="ppaction://hlinkpres?slideindex=1&amp;slidetitle="/>
          </p:cNvPr>
          <p:cNvSpPr/>
          <p:nvPr/>
        </p:nvSpPr>
        <p:spPr bwMode="auto">
          <a:xfrm>
            <a:off x="4114800" y="2120900"/>
            <a:ext cx="50292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>
            <a:hlinkClick r:id="rId4" action="ppaction://hlinkpres?slideindex=1&amp;slidetitle="/>
          </p:cNvPr>
          <p:cNvSpPr/>
          <p:nvPr/>
        </p:nvSpPr>
        <p:spPr bwMode="auto">
          <a:xfrm>
            <a:off x="4267200" y="2946400"/>
            <a:ext cx="48768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>
            <a:hlinkClick r:id="rId5" action="ppaction://hlinkpres?slideindex=1&amp;slidetitle="/>
          </p:cNvPr>
          <p:cNvSpPr/>
          <p:nvPr/>
        </p:nvSpPr>
        <p:spPr bwMode="auto">
          <a:xfrm>
            <a:off x="4038600" y="3390900"/>
            <a:ext cx="49530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7">
            <a:hlinkClick r:id="rId6" action="ppaction://hlinkfile"/>
          </p:cNvPr>
          <p:cNvSpPr/>
          <p:nvPr/>
        </p:nvSpPr>
        <p:spPr bwMode="auto">
          <a:xfrm>
            <a:off x="4038600" y="4229100"/>
            <a:ext cx="5105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>
            <a:hlinkClick r:id="rId6" action="ppaction://hlinkfile"/>
          </p:cNvPr>
          <p:cNvSpPr/>
          <p:nvPr/>
        </p:nvSpPr>
        <p:spPr bwMode="auto">
          <a:xfrm>
            <a:off x="4038600" y="5067300"/>
            <a:ext cx="5105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>
            <a:hlinkClick r:id="rId7" action="ppaction://hlinkpres?slideindex=1&amp;slidetitle="/>
          </p:cNvPr>
          <p:cNvSpPr/>
          <p:nvPr/>
        </p:nvSpPr>
        <p:spPr bwMode="auto">
          <a:xfrm>
            <a:off x="4000500" y="5499100"/>
            <a:ext cx="5105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49287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Trademarks and Service Marks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Aft>
                <a:spcPts val="0"/>
              </a:spcAft>
            </a:pPr>
            <a:r>
              <a:rPr lang="en-US" dirty="0" smtClean="0"/>
              <a:t>The following are service marks of Carnegie Mellon University.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CMMI</a:t>
            </a:r>
            <a:r>
              <a:rPr lang="en-US" baseline="30000" dirty="0" smtClean="0"/>
              <a:t>SM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Team Software Process</a:t>
            </a:r>
            <a:r>
              <a:rPr lang="en-US" baseline="30000" dirty="0" smtClean="0"/>
              <a:t>SM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TSP</a:t>
            </a:r>
            <a:r>
              <a:rPr lang="en-US" baseline="30000" dirty="0" smtClean="0"/>
              <a:t>SM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Personal Software Process</a:t>
            </a:r>
            <a:r>
              <a:rPr lang="en-US" baseline="30000" dirty="0" smtClean="0"/>
              <a:t>SM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PSP</a:t>
            </a:r>
            <a:r>
              <a:rPr lang="en-US" baseline="30000" dirty="0" smtClean="0"/>
              <a:t>SM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 eaLnBrk="1" hangingPunct="1">
              <a:spcAft>
                <a:spcPts val="0"/>
              </a:spcAft>
            </a:pPr>
            <a:r>
              <a:rPr lang="en-US" dirty="0" smtClean="0"/>
              <a:t>The following are registered trademarks of Carnegie Mellon University.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Capability Maturity Model</a:t>
            </a:r>
            <a:r>
              <a:rPr lang="en-US" baseline="30000" dirty="0" smtClean="0"/>
              <a:t> ®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CMM</a:t>
            </a:r>
            <a:r>
              <a:rPr lang="en-US" baseline="30000" dirty="0" smtClean="0"/>
              <a:t> ®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SEI_CMU_1Line_2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4589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Overview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762000" y="1447800"/>
            <a:ext cx="7997825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Introductions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name and organization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course expectations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PSP/TSP experience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Course logistics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Group discussion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Course objectives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Agenda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419600"/>
            <a:ext cx="3295650" cy="1583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645890"/>
            <a:ext cx="8505825" cy="344710"/>
          </a:xfrm>
        </p:spPr>
        <p:txBody>
          <a:bodyPr/>
          <a:lstStyle/>
          <a:p>
            <a:r>
              <a:rPr lang="en-US" dirty="0" smtClean="0"/>
              <a:t>Some Logistics and Guidelines</a:t>
            </a:r>
            <a:endParaRPr lang="en-US" dirty="0"/>
          </a:p>
        </p:txBody>
      </p:sp>
      <p:pic>
        <p:nvPicPr>
          <p:cNvPr id="1026" name="Picture 2" descr="C:\Users\mkasunic\Desktop\iStock_000003321196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4" y="2286000"/>
            <a:ext cx="1253491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kasunic\Desktop\iStock_000016816986X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76373"/>
            <a:ext cx="990600" cy="83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kasunic\Desktop\iStock_000009538958XSmall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85"/>
          <a:stretch/>
        </p:blipFill>
        <p:spPr bwMode="auto">
          <a:xfrm>
            <a:off x="533400" y="5257800"/>
            <a:ext cx="1304131" cy="121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mkasunic\Desktop\iStock_000011815846XSmal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29050"/>
            <a:ext cx="1127198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6547" y="1657290"/>
            <a:ext cx="5840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Let’s start on time and return from breaks on time.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846547" y="2800290"/>
            <a:ext cx="3074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Breakfast and/or snacks?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846547" y="4191000"/>
            <a:ext cx="2393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Restroom location?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846547" y="5476583"/>
            <a:ext cx="3161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Lunchtime arrangements?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719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645890"/>
            <a:ext cx="8505825" cy="344710"/>
          </a:xfrm>
        </p:spPr>
        <p:txBody>
          <a:bodyPr/>
          <a:lstStyle/>
          <a:p>
            <a:r>
              <a:rPr lang="en-US" dirty="0"/>
              <a:t>Some Logistics and Guidelines</a:t>
            </a:r>
          </a:p>
        </p:txBody>
      </p:sp>
      <p:pic>
        <p:nvPicPr>
          <p:cNvPr id="1028" name="Picture 4" descr="C:\Users\mkasunic\Desktop\iStock_000014889792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935008"/>
            <a:ext cx="876627" cy="131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kasunic\Desktop\iStock_000017433208X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81" y="3001446"/>
            <a:ext cx="1690325" cy="126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mkasunic\Desktop\iStock_000019659642X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6178"/>
            <a:ext cx="2082088" cy="145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6547" y="1494104"/>
            <a:ext cx="52742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There will be an evening reading assignment</a:t>
            </a:r>
            <a:br>
              <a:rPr lang="en-US" sz="2000" dirty="0" smtClean="0"/>
            </a:br>
            <a:r>
              <a:rPr lang="en-US" sz="2000" dirty="0" smtClean="0"/>
              <a:t>on the first day of class.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846547" y="3486090"/>
            <a:ext cx="5984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Let’s stay focused. Please shut your phone off</a:t>
            </a:r>
            <a:br>
              <a:rPr lang="en-US" sz="2000" dirty="0" smtClean="0"/>
            </a:br>
            <a:r>
              <a:rPr lang="en-US" sz="2000" dirty="0" smtClean="0"/>
              <a:t>or enable silent mode. Please handle email, texting</a:t>
            </a:r>
            <a:br>
              <a:rPr lang="en-US" sz="2000" dirty="0" smtClean="0"/>
            </a:br>
            <a:r>
              <a:rPr lang="en-US" sz="2000" dirty="0" smtClean="0"/>
              <a:t>and phone calls during a break.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846547" y="5257800"/>
            <a:ext cx="46780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One speaker at a time, please. Sidebar</a:t>
            </a:r>
            <a:br>
              <a:rPr lang="en-US" sz="2000" dirty="0" smtClean="0"/>
            </a:br>
            <a:r>
              <a:rPr lang="en-US" sz="2000" dirty="0" smtClean="0"/>
              <a:t>conversations make it difficult for others</a:t>
            </a:r>
            <a:br>
              <a:rPr lang="en-US" sz="2000" dirty="0" smtClean="0"/>
            </a:br>
            <a:r>
              <a:rPr lang="en-US" sz="2000" dirty="0" smtClean="0"/>
              <a:t>to hear.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039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49287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Issues Discussion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455025" cy="4648200"/>
          </a:xfrm>
        </p:spPr>
        <p:txBody>
          <a:bodyPr/>
          <a:lstStyle/>
          <a:p>
            <a:pPr marL="0" indent="0" eaLnBrk="1" hangingPunct="1">
              <a:spcAft>
                <a:spcPct val="30000"/>
              </a:spcAft>
            </a:pPr>
            <a:r>
              <a:rPr lang="en-US" sz="1800" b="1" dirty="0" smtClean="0"/>
              <a:t>Purpose</a:t>
            </a:r>
            <a:r>
              <a:rPr lang="en-US" sz="1800" dirty="0" smtClean="0"/>
              <a:t>:</a:t>
            </a:r>
          </a:p>
          <a:p>
            <a:pPr marL="457200" lvl="1" indent="0" eaLnBrk="1" hangingPunct="1">
              <a:spcAft>
                <a:spcPct val="30000"/>
              </a:spcAft>
              <a:buNone/>
            </a:pPr>
            <a:r>
              <a:rPr lang="en-US" sz="1800" dirty="0" smtClean="0"/>
              <a:t>Share views about persistent software development problems that you have experienced or are now experiencing.</a:t>
            </a:r>
          </a:p>
          <a:p>
            <a:pPr marL="0" indent="0" eaLnBrk="1" hangingPunct="1">
              <a:spcAft>
                <a:spcPct val="30000"/>
              </a:spcAft>
            </a:pPr>
            <a:endParaRPr lang="en-US" sz="1800" dirty="0" smtClean="0"/>
          </a:p>
          <a:p>
            <a:pPr marL="0" indent="0" eaLnBrk="1" hangingPunct="1">
              <a:spcAft>
                <a:spcPts val="0"/>
              </a:spcAft>
            </a:pPr>
            <a:r>
              <a:rPr lang="en-US" sz="1800" b="1" dirty="0" smtClean="0"/>
              <a:t>Instructions</a:t>
            </a:r>
            <a:r>
              <a:rPr lang="en-US" sz="1800" dirty="0" smtClean="0"/>
              <a:t>:</a:t>
            </a:r>
          </a:p>
          <a:p>
            <a:pPr marL="45720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Take a few minutes to </a:t>
            </a:r>
            <a:r>
              <a:rPr lang="en-US" sz="1800" dirty="0"/>
              <a:t>l</a:t>
            </a:r>
            <a:r>
              <a:rPr lang="en-US" sz="1800" dirty="0" smtClean="0"/>
              <a:t>ist the problems that you or your customers have experienced when developing or using your software products.</a:t>
            </a:r>
          </a:p>
          <a:p>
            <a:pPr marL="692150" lvl="1" indent="-23495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Cite specific examples.  </a:t>
            </a:r>
          </a:p>
          <a:p>
            <a:pPr marL="692150" lvl="1" indent="-23495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Describe how these problems affect the </a:t>
            </a:r>
            <a:br>
              <a:rPr lang="en-US" sz="1800" dirty="0" smtClean="0"/>
            </a:br>
            <a:r>
              <a:rPr lang="en-US" sz="1800" dirty="0" smtClean="0"/>
              <a:t>organization’s ability to meet its business goals.</a:t>
            </a:r>
          </a:p>
          <a:p>
            <a:pPr marL="692150" lvl="1" indent="-23495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dirty="0" smtClean="0"/>
              <a:t>Estimate the dollar cost to the organization. </a:t>
            </a:r>
          </a:p>
          <a:p>
            <a:pPr marL="45720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sz="1800" dirty="0" smtClean="0"/>
              <a:t>Share viewpoints and ideas during group discussion.</a:t>
            </a:r>
          </a:p>
        </p:txBody>
      </p:sp>
      <p:pic>
        <p:nvPicPr>
          <p:cNvPr id="1026" name="Picture 2" descr="C:\Users\mkasunic\Desktop\iStock_00001969462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962400"/>
            <a:ext cx="1953876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49287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Course Objectives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455025" cy="4648200"/>
          </a:xfrm>
        </p:spPr>
        <p:txBody>
          <a:bodyPr/>
          <a:lstStyle/>
          <a:p>
            <a:pPr marL="0" indent="0" eaLnBrk="1" hangingPunct="1">
              <a:spcAft>
                <a:spcPct val="30000"/>
              </a:spcAft>
            </a:pPr>
            <a:r>
              <a:rPr lang="en-US" dirty="0" smtClean="0"/>
              <a:t>The objectives of this course are to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introduce you to the Team Software Process (TSP) and how it can help you and your organization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provide the knowledge and skills required to be a successful TSP team leader</a:t>
            </a:r>
          </a:p>
          <a:p>
            <a:pPr lvl="2" eaLnBrk="1" hangingPunct="1">
              <a:spcAft>
                <a:spcPct val="30000"/>
              </a:spcAft>
            </a:pPr>
            <a:r>
              <a:rPr lang="en-US" dirty="0" smtClean="0"/>
              <a:t>forming and maintaining a TSP team</a:t>
            </a:r>
          </a:p>
          <a:p>
            <a:pPr lvl="2" eaLnBrk="1" hangingPunct="1">
              <a:spcAft>
                <a:spcPct val="30000"/>
              </a:spcAft>
            </a:pPr>
            <a:r>
              <a:rPr lang="en-US" dirty="0" smtClean="0"/>
              <a:t>establishing and maintaining process discipline and high standards</a:t>
            </a:r>
          </a:p>
          <a:p>
            <a:pPr lvl="2" eaLnBrk="1" hangingPunct="1">
              <a:spcAft>
                <a:spcPct val="30000"/>
              </a:spcAft>
            </a:pPr>
            <a:r>
              <a:rPr lang="en-US" dirty="0" smtClean="0"/>
              <a:t>managing schedule and quality</a:t>
            </a:r>
          </a:p>
          <a:p>
            <a:pPr lvl="2" eaLnBrk="1" hangingPunct="1">
              <a:spcAft>
                <a:spcPct val="30000"/>
              </a:spcAft>
            </a:pPr>
            <a:r>
              <a:rPr lang="en-US" dirty="0" smtClean="0"/>
              <a:t>reporting to management</a:t>
            </a:r>
          </a:p>
          <a:p>
            <a:pPr lvl="2" eaLnBrk="1" hangingPunct="1">
              <a:spcAft>
                <a:spcPct val="30000"/>
              </a:spcAft>
            </a:pPr>
            <a:r>
              <a:rPr lang="en-US" dirty="0" smtClean="0"/>
              <a:t>leading the team</a:t>
            </a:r>
          </a:p>
        </p:txBody>
      </p:sp>
      <p:pic>
        <p:nvPicPr>
          <p:cNvPr id="1026" name="Picture 2" descr="\\ad\dfs\Users\mkasunic\Documents\iStock\iStock_000005600365Smal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038600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7"/>
          <p:cNvSpPr>
            <a:spLocks noGrp="1" noChangeArrowheads="1"/>
          </p:cNvSpPr>
          <p:nvPr>
            <p:ph type="title"/>
          </p:nvPr>
        </p:nvSpPr>
        <p:spPr>
          <a:xfrm>
            <a:off x="257175" y="649287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Course Agenda - Day 1</a:t>
            </a:r>
          </a:p>
        </p:txBody>
      </p:sp>
      <p:graphicFrame>
        <p:nvGraphicFramePr>
          <p:cNvPr id="112701" name="Group 6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604562"/>
              </p:ext>
            </p:extLst>
          </p:nvPr>
        </p:nvGraphicFramePr>
        <p:xfrm>
          <a:off x="889794" y="1263395"/>
          <a:ext cx="6145212" cy="5137405"/>
        </p:xfrm>
        <a:graphic>
          <a:graphicData uri="http://schemas.openxmlformats.org/drawingml/2006/table">
            <a:tbl>
              <a:tblPr/>
              <a:tblGrid>
                <a:gridCol w="965864"/>
                <a:gridCol w="5179348"/>
              </a:tblGrid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8:00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Continental Breakfast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8:30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Introduction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9:15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 Team Leader Role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10:30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10:45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TSP Overview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12:15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Lunch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1:15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Team Launch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TSP Plan: A Guided Tour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2:45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3:00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Exercise. Initial Weekly Meeting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3:15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Process Discipline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4:45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Exercise. Rogue Pilot Case Study (Set up)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185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5:00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Adjourn</a:t>
                      </a:r>
                    </a:p>
                  </a:txBody>
                  <a:tcPr marL="108000" marR="108000" marT="0" marB="10797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>
            <a:hlinkClick r:id="rId3" action="ppaction://hlinkpres?slideindex=1&amp;slidetitle="/>
          </p:cNvPr>
          <p:cNvSpPr/>
          <p:nvPr/>
        </p:nvSpPr>
        <p:spPr bwMode="auto">
          <a:xfrm>
            <a:off x="4343400" y="2019300"/>
            <a:ext cx="46482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>
            <a:hlinkClick r:id="rId4" action="ppaction://hlinkpres?slideindex=1&amp;slidetitle="/>
          </p:cNvPr>
          <p:cNvSpPr/>
          <p:nvPr/>
        </p:nvSpPr>
        <p:spPr bwMode="auto">
          <a:xfrm>
            <a:off x="3581400" y="2819400"/>
            <a:ext cx="54102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7">
            <a:hlinkClick r:id="rId5" action="ppaction://hlinkpres?slideindex=1&amp;slidetitle="/>
          </p:cNvPr>
          <p:cNvSpPr/>
          <p:nvPr/>
        </p:nvSpPr>
        <p:spPr bwMode="auto">
          <a:xfrm>
            <a:off x="3276600" y="3619500"/>
            <a:ext cx="57150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>
            <a:hlinkClick r:id="rId6" action="ppaction://hlinkfile"/>
          </p:cNvPr>
          <p:cNvSpPr/>
          <p:nvPr/>
        </p:nvSpPr>
        <p:spPr bwMode="auto">
          <a:xfrm>
            <a:off x="4343400" y="4000500"/>
            <a:ext cx="46482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>
            <a:hlinkClick r:id="rId7" action="ppaction://hlinkfile"/>
          </p:cNvPr>
          <p:cNvSpPr/>
          <p:nvPr/>
        </p:nvSpPr>
        <p:spPr bwMode="auto">
          <a:xfrm>
            <a:off x="5257800" y="4797706"/>
            <a:ext cx="37338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ectangle 10">
            <a:hlinkClick r:id="rId8" action="ppaction://hlinkpres?slideindex=1&amp;slidetitle="/>
          </p:cNvPr>
          <p:cNvSpPr/>
          <p:nvPr/>
        </p:nvSpPr>
        <p:spPr bwMode="auto">
          <a:xfrm>
            <a:off x="3886200" y="5181600"/>
            <a:ext cx="50292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11">
            <a:hlinkClick r:id="rId9" action="ppaction://hlinkfile"/>
          </p:cNvPr>
          <p:cNvSpPr/>
          <p:nvPr/>
        </p:nvSpPr>
        <p:spPr bwMode="auto">
          <a:xfrm>
            <a:off x="5715000" y="5588000"/>
            <a:ext cx="33020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3"/>
          <p:cNvSpPr>
            <a:spLocks noGrp="1" noChangeArrowheads="1"/>
          </p:cNvSpPr>
          <p:nvPr>
            <p:ph type="title"/>
          </p:nvPr>
        </p:nvSpPr>
        <p:spPr>
          <a:xfrm>
            <a:off x="257175" y="649287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Course Agenda - Day 2</a:t>
            </a:r>
          </a:p>
        </p:txBody>
      </p:sp>
      <p:graphicFrame>
        <p:nvGraphicFramePr>
          <p:cNvPr id="114850" name="Group 16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9997295"/>
              </p:ext>
            </p:extLst>
          </p:nvPr>
        </p:nvGraphicFramePr>
        <p:xfrm>
          <a:off x="762000" y="1295400"/>
          <a:ext cx="7413625" cy="4838085"/>
        </p:xfrm>
        <a:graphic>
          <a:graphicData uri="http://schemas.openxmlformats.org/drawingml/2006/table">
            <a:tbl>
              <a:tblPr/>
              <a:tblGrid>
                <a:gridCol w="1168400"/>
                <a:gridCol w="6245225"/>
              </a:tblGrid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8:00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Continental Breakfast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8:30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Exercise. Rogue Pilot Case Study, Debrief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9:00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Leading the Team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9:45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Managing the Plan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10:15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677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10:30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Managing the Plan, cont.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11:15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Exercise. Managing the Plan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12:15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Lunch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1:15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Managing the Plan, cont.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1:30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Managing Quality*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2:00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Break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2:15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Managing Quality, cont.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84">
                <a:tc>
                  <a:txBody>
                    <a:bodyPr/>
                    <a:lstStyle/>
                    <a:p>
                      <a:pPr marL="0" marR="0" lvl="0" indent="0" algn="r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5:00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11213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5000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Adjourn</a:t>
                      </a:r>
                    </a:p>
                  </a:txBody>
                  <a:tcPr marL="109728" marR="109728" marT="0" marB="6399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>
            <a:hlinkClick r:id="rId3" action="ppaction://hlinkfile"/>
          </p:cNvPr>
          <p:cNvSpPr/>
          <p:nvPr/>
        </p:nvSpPr>
        <p:spPr bwMode="auto">
          <a:xfrm>
            <a:off x="6400800" y="1600200"/>
            <a:ext cx="26162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ectangle 4">
            <a:hlinkClick r:id="rId4" action="ppaction://hlinkpres?slideindex=1&amp;slidetitle="/>
          </p:cNvPr>
          <p:cNvSpPr/>
          <p:nvPr/>
        </p:nvSpPr>
        <p:spPr bwMode="auto">
          <a:xfrm>
            <a:off x="3886200" y="2019300"/>
            <a:ext cx="51308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>
            <a:hlinkClick r:id="rId5" action="ppaction://hlinkpres?slideindex=1&amp;slidetitle="/>
          </p:cNvPr>
          <p:cNvSpPr/>
          <p:nvPr/>
        </p:nvSpPr>
        <p:spPr bwMode="auto">
          <a:xfrm>
            <a:off x="4038600" y="2362200"/>
            <a:ext cx="50927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>
            <a:hlinkClick r:id="rId6" action="ppaction://hlinkpres?slideindex=1&amp;slidetitle="/>
          </p:cNvPr>
          <p:cNvSpPr/>
          <p:nvPr/>
        </p:nvSpPr>
        <p:spPr bwMode="auto">
          <a:xfrm>
            <a:off x="4953000" y="3149600"/>
            <a:ext cx="41910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7">
            <a:hlinkClick r:id="rId7" action="ppaction://hlinkfile"/>
          </p:cNvPr>
          <p:cNvSpPr/>
          <p:nvPr/>
        </p:nvSpPr>
        <p:spPr bwMode="auto">
          <a:xfrm>
            <a:off x="4038600" y="3530600"/>
            <a:ext cx="50927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>
            <a:hlinkClick r:id="rId5" action="ppaction://hlinkpres?slideindex=1&amp;slidetitle="/>
          </p:cNvPr>
          <p:cNvSpPr/>
          <p:nvPr/>
        </p:nvSpPr>
        <p:spPr bwMode="auto">
          <a:xfrm>
            <a:off x="4572000" y="4254500"/>
            <a:ext cx="45593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>
            <a:hlinkClick r:id="rId8" action="ppaction://hlinkpres?slideindex=1&amp;slidetitle="/>
          </p:cNvPr>
          <p:cNvSpPr/>
          <p:nvPr/>
        </p:nvSpPr>
        <p:spPr bwMode="auto">
          <a:xfrm>
            <a:off x="3962400" y="4673600"/>
            <a:ext cx="51689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53200" y="6019800"/>
            <a:ext cx="2117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Multiple exercises included</a:t>
            </a:r>
            <a:endParaRPr lang="en-US" sz="1200" dirty="0"/>
          </a:p>
        </p:txBody>
      </p:sp>
      <p:sp>
        <p:nvSpPr>
          <p:cNvPr id="12" name="Rectangle 11">
            <a:hlinkClick r:id="rId5" action="ppaction://hlinkpres?slideindex=1&amp;slidetitle="/>
          </p:cNvPr>
          <p:cNvSpPr/>
          <p:nvPr/>
        </p:nvSpPr>
        <p:spPr bwMode="auto">
          <a:xfrm>
            <a:off x="4724400" y="3086100"/>
            <a:ext cx="44069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12">
            <a:hlinkClick r:id="rId8" action="ppaction://hlinkpres?slideindex=1&amp;slidetitle="/>
          </p:cNvPr>
          <p:cNvSpPr/>
          <p:nvPr/>
        </p:nvSpPr>
        <p:spPr bwMode="auto">
          <a:xfrm>
            <a:off x="3867150" y="5334000"/>
            <a:ext cx="51689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2C5C03E1-75B0-4807-9CE5-484A162502A6}"/>
    </a:ext>
  </a:extLst>
</a:theme>
</file>

<file path=ppt/theme/theme2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C87C5457-86C9-4C40-A742-91D7687E6B4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6736</TotalTime>
  <Words>400</Words>
  <Application>Microsoft Office PowerPoint</Application>
  <PresentationFormat>On-screen Show (4:3)</PresentationFormat>
  <Paragraphs>130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MS PGothic</vt:lpstr>
      <vt:lpstr>Arial</vt:lpstr>
      <vt:lpstr>Calibri</vt:lpstr>
      <vt:lpstr>Courier New</vt:lpstr>
      <vt:lpstr>Times</vt:lpstr>
      <vt:lpstr>Times New Roman</vt:lpstr>
      <vt:lpstr>1_courseware</vt:lpstr>
      <vt:lpstr>2_courseware</vt:lpstr>
      <vt:lpstr>PowerPoint Presentation</vt:lpstr>
      <vt:lpstr>PowerPoint Presentation</vt:lpstr>
      <vt:lpstr>Overview</vt:lpstr>
      <vt:lpstr>Some Logistics and Guidelines</vt:lpstr>
      <vt:lpstr>Some Logistics and Guidelines</vt:lpstr>
      <vt:lpstr>Issues Discussion</vt:lpstr>
      <vt:lpstr>Course Objectives</vt:lpstr>
      <vt:lpstr>Course Agenda - Day 1</vt:lpstr>
      <vt:lpstr>Course Agenda - Day 2</vt:lpstr>
      <vt:lpstr>Course Agenda - Day 3</vt:lpstr>
      <vt:lpstr>Trademarks and Service Marks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a Development Team  Introduction</dc:title>
  <dc:creator>wrt</dc:creator>
  <cp:lastModifiedBy>wrn_loc_adm</cp:lastModifiedBy>
  <cp:revision>89</cp:revision>
  <cp:lastPrinted>2012-07-23T13:11:05Z</cp:lastPrinted>
  <dcterms:created xsi:type="dcterms:W3CDTF">2007-05-16T20:06:39Z</dcterms:created>
  <dcterms:modified xsi:type="dcterms:W3CDTF">2018-09-06T00:15:46Z</dcterms:modified>
</cp:coreProperties>
</file>